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Gill Sans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e511c581f3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1e511c581f3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e511c581f3_1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e511c581f3_1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adda64d6d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adda64d6d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5adda64d6d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5adda64d6d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5adda64d6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5adda64d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5adda64d6d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g25adda64d6d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5adda64d6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We are the DNL consulting Firm, and we would like to showcase the project we have undertook on behalf of World Travel Insurnases , in order to develop a Classification model that will skyrocket the insurance company’s revenue.</a:t>
            </a:r>
            <a:endParaRPr/>
          </a:p>
        </p:txBody>
      </p:sp>
      <p:sp>
        <p:nvSpPr>
          <p:cNvPr id="74" name="Google Shape;74;g25adda64d6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5adda64d6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3" name="Google Shape;83;g25adda64d6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5adda64d6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g25adda64d6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Help int. Has raised 10m through fundraising from social media, press and Tv commercials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Their worry was: “How to distribute money in an honest and subjective way” so that they will help those that need them the most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DNL was here to give the solution through a small yet representative data </a:t>
            </a:r>
            <a:endParaRPr sz="1400"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>
                <a:solidFill>
                  <a:schemeClr val="dk1"/>
                </a:solidFill>
              </a:rPr>
              <a:t>Collection on foundamental indices of quality of life </a:t>
            </a:r>
            <a:endParaRPr sz="1400"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>
                <a:solidFill>
                  <a:schemeClr val="dk1"/>
                </a:solidFill>
              </a:rPr>
              <a:t>Our main goal is to classify the 167 country data in “those in priority of funding (in need) and “those countries that don't need them”.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5adda64d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g25adda64d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5adda64d6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g25adda64d6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5adda64d6d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g25adda64d6d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e511c581f3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g1e511c581f3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5adda64d6d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g25adda64d6d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606392" y="1682871"/>
            <a:ext cx="3371100" cy="850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1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Gill Sans"/>
              <a:buNone/>
              <a:defRPr sz="1700">
                <a:solidFill>
                  <a:srgbClr val="262626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>
            <a:spLocks noGrp="1"/>
          </p:cNvSpPr>
          <p:nvPr>
            <p:ph type="pic" idx="2"/>
          </p:nvPr>
        </p:nvSpPr>
        <p:spPr>
          <a:xfrm>
            <a:off x="4571999" y="0"/>
            <a:ext cx="45765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836676" y="2662438"/>
            <a:ext cx="2846100" cy="16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1">
            <a:norm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100"/>
            </a:lvl2pPr>
            <a:lvl3pPr marL="137160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900"/>
              <a:buNone/>
              <a:defRPr sz="900"/>
            </a:lvl3pPr>
            <a:lvl4pPr marL="1828800" lvl="3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marL="2286000" lvl="4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marL="2743200" lvl="5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marL="3200400" lvl="6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marL="3657600" lvl="7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marL="4114800" lvl="8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603504" y="4677156"/>
            <a:ext cx="3843600" cy="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7" name="Google Shape;57;p13"/>
          <p:cNvSpPr>
            <a:spLocks noGrp="1"/>
          </p:cNvSpPr>
          <p:nvPr>
            <p:ph type="sldNum" idx="12"/>
          </p:nvPr>
        </p:nvSpPr>
        <p:spPr>
          <a:xfrm>
            <a:off x="8069192" y="4663440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1673352" y="723519"/>
            <a:ext cx="5797500" cy="8916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1673352" y="1978533"/>
            <a:ext cx="5797500" cy="23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900" cy="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3" name="Google Shape;63;p14"/>
          <p:cNvSpPr>
            <a:spLocks noGrp="1"/>
          </p:cNvSpPr>
          <p:nvPr>
            <p:ph type="sldNum" idx="12"/>
          </p:nvPr>
        </p:nvSpPr>
        <p:spPr>
          <a:xfrm>
            <a:off x="8069192" y="4663440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rohan0301/unsupervised-learning-on-country-data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43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00" y="4530700"/>
            <a:ext cx="1168075" cy="8303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3673500" y="4610599"/>
            <a:ext cx="3700200" cy="581700"/>
          </a:xfrm>
          <a:prstGeom prst="rect">
            <a:avLst/>
          </a:prstGeom>
          <a:solidFill>
            <a:srgbClr val="FFFFFF"/>
          </a:solidFill>
          <a:ln w="3810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Finding out who needs help </a:t>
            </a:r>
            <a:endParaRPr sz="1600" b="1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THE MOST </a:t>
            </a:r>
            <a:endParaRPr sz="1600" b="1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42500" y="36675"/>
            <a:ext cx="5176800" cy="1077900"/>
          </a:xfrm>
          <a:prstGeom prst="rect">
            <a:avLst/>
          </a:prstGeom>
          <a:solidFill>
            <a:srgbClr val="FFFFFF"/>
          </a:solidFill>
          <a:ln w="3810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 fontScale="925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HELP INternational: Funding Campaign for countries that needs it </a:t>
            </a:r>
            <a:endParaRPr sz="26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146775" y="163762"/>
            <a:ext cx="4376400" cy="4818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00"/>
              <a:buNone/>
            </a:pPr>
            <a:r>
              <a:rPr lang="en" sz="2400">
                <a:solidFill>
                  <a:schemeClr val="dk1"/>
                </a:solidFill>
              </a:rPr>
              <a:t>4. </a:t>
            </a:r>
            <a:r>
              <a:rPr lang="en" sz="2400"/>
              <a:t>Solution (2/4) 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58" name="Google Shape;158;p24"/>
          <p:cNvSpPr>
            <a:spLocks noGrp="1"/>
          </p:cNvSpPr>
          <p:nvPr>
            <p:ph type="sldNum" idx="12"/>
          </p:nvPr>
        </p:nvSpPr>
        <p:spPr>
          <a:xfrm>
            <a:off x="8824273" y="47406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06" y="4043625"/>
            <a:ext cx="1493475" cy="106160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/>
        </p:nvSpPr>
        <p:spPr>
          <a:xfrm>
            <a:off x="2432688" y="4438300"/>
            <a:ext cx="283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Best Number of Clusters: 3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325" y="705200"/>
            <a:ext cx="6655624" cy="373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>
            <a:spLocks noGrp="1"/>
          </p:cNvSpPr>
          <p:nvPr>
            <p:ph type="title"/>
          </p:nvPr>
        </p:nvSpPr>
        <p:spPr>
          <a:xfrm>
            <a:off x="146775" y="163762"/>
            <a:ext cx="4376400" cy="4818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00"/>
              <a:buNone/>
            </a:pPr>
            <a:r>
              <a:rPr lang="en" sz="2400">
                <a:solidFill>
                  <a:schemeClr val="dk1"/>
                </a:solidFill>
              </a:rPr>
              <a:t>4. </a:t>
            </a:r>
            <a:r>
              <a:rPr lang="en" sz="2400"/>
              <a:t>Solution (3/4) 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67" name="Google Shape;167;p25"/>
          <p:cNvSpPr>
            <a:spLocks noGrp="1"/>
          </p:cNvSpPr>
          <p:nvPr>
            <p:ph type="sldNum" idx="12"/>
          </p:nvPr>
        </p:nvSpPr>
        <p:spPr>
          <a:xfrm>
            <a:off x="8824273" y="47406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06" y="4043625"/>
            <a:ext cx="1493475" cy="1061606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/>
        </p:nvSpPr>
        <p:spPr>
          <a:xfrm>
            <a:off x="219975" y="878550"/>
            <a:ext cx="55962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Final cluster names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Based on above findings (GDPP, Child Mortality, Income, Health), clusters can be named as follows: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Cluster 0: Underdeveloped -&gt; 1st Priority for Funding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Cluster 1: Developing -&gt; 2st Priority for Funding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Cluster 2: Developed -&gt; No need for Funding</a:t>
            </a:r>
            <a:endParaRPr/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2675" y="1560248"/>
            <a:ext cx="3845800" cy="2023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725" y="2571750"/>
            <a:ext cx="4798826" cy="250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>
            <a:spLocks noGrp="1"/>
          </p:cNvSpPr>
          <p:nvPr>
            <p:ph type="body" idx="1"/>
          </p:nvPr>
        </p:nvSpPr>
        <p:spPr>
          <a:xfrm>
            <a:off x="1673352" y="1978533"/>
            <a:ext cx="5797500" cy="2326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146775" y="163762"/>
            <a:ext cx="4376400" cy="4818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00"/>
              <a:buNone/>
            </a:pPr>
            <a:r>
              <a:rPr lang="en" sz="2400">
                <a:solidFill>
                  <a:schemeClr val="dk1"/>
                </a:solidFill>
              </a:rPr>
              <a:t>4. </a:t>
            </a:r>
            <a:r>
              <a:rPr lang="en" sz="2400"/>
              <a:t>Solution (4/4)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78" name="Google Shape;1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575" y="758825"/>
            <a:ext cx="7528651" cy="413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/>
        </p:nvSpPr>
        <p:spPr>
          <a:xfrm>
            <a:off x="347950" y="70600"/>
            <a:ext cx="4704900" cy="8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22222"/>
                </a:solidFill>
                <a:highlight>
                  <a:srgbClr val="FFFFFF"/>
                </a:highlight>
              </a:rPr>
              <a:t>ACCORDING TO: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en" sz="900">
                <a:solidFill>
                  <a:srgbClr val="222222"/>
                </a:solidFill>
                <a:highlight>
                  <a:srgbClr val="FFFFFF"/>
                </a:highlight>
              </a:rPr>
              <a:t>United Nations: Country classification (2014). World economic situation and prospects (WESP). 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00FF"/>
                </a:solidFill>
                <a:highlight>
                  <a:srgbClr val="FFFFFF"/>
                </a:highlight>
              </a:rPr>
              <a:t>https://www.un.org/en/development/desa/policy/wesp/wesp_current/2014wesp_country_classification.pdf</a:t>
            </a:r>
            <a:endParaRPr sz="900">
              <a:solidFill>
                <a:srgbClr val="0000FF"/>
              </a:solidFill>
            </a:endParaRPr>
          </a:p>
        </p:txBody>
      </p:sp>
      <p:pic>
        <p:nvPicPr>
          <p:cNvPr id="184" name="Google Shape;1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000" y="833600"/>
            <a:ext cx="3237399" cy="2615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1578" y="3345800"/>
            <a:ext cx="4056373" cy="179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9775" y="0"/>
            <a:ext cx="341719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7"/>
          <p:cNvSpPr/>
          <p:nvPr/>
        </p:nvSpPr>
        <p:spPr>
          <a:xfrm>
            <a:off x="2034700" y="2347350"/>
            <a:ext cx="1187400" cy="95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1.Developed</a:t>
            </a:r>
            <a:endParaRPr sz="800"/>
          </a:p>
        </p:txBody>
      </p:sp>
      <p:sp>
        <p:nvSpPr>
          <p:cNvPr id="188" name="Google Shape;188;p27"/>
          <p:cNvSpPr/>
          <p:nvPr/>
        </p:nvSpPr>
        <p:spPr>
          <a:xfrm>
            <a:off x="4488775" y="712550"/>
            <a:ext cx="1187400" cy="95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2..Developing</a:t>
            </a:r>
            <a:endParaRPr sz="800"/>
          </a:p>
        </p:txBody>
      </p:sp>
      <p:sp>
        <p:nvSpPr>
          <p:cNvPr id="189" name="Google Shape;189;p27"/>
          <p:cNvSpPr/>
          <p:nvPr/>
        </p:nvSpPr>
        <p:spPr>
          <a:xfrm>
            <a:off x="4129850" y="2851600"/>
            <a:ext cx="1238100" cy="95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3. In transition</a:t>
            </a:r>
            <a:endParaRPr sz="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8" descr="Results of the survey in Social Economy and Entrepreneurship in Greece"/>
          <p:cNvPicPr preferRelativeResize="0"/>
          <p:nvPr/>
        </p:nvPicPr>
        <p:blipFill rotWithShape="1">
          <a:blip r:embed="rId3">
            <a:alphaModFix amt="16000"/>
          </a:blip>
          <a:srcRect b="11457"/>
          <a:stretch/>
        </p:blipFill>
        <p:spPr>
          <a:xfrm>
            <a:off x="27619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8"/>
          <p:cNvSpPr txBox="1">
            <a:spLocks noGrp="1"/>
          </p:cNvSpPr>
          <p:nvPr>
            <p:ph type="title"/>
          </p:nvPr>
        </p:nvSpPr>
        <p:spPr>
          <a:xfrm>
            <a:off x="99230" y="88347"/>
            <a:ext cx="2594700" cy="4461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50000"/>
              <a:buNone/>
            </a:pPr>
            <a:r>
              <a:rPr lang="en"/>
              <a:t>4. Conclusion</a:t>
            </a:r>
            <a:endParaRPr/>
          </a:p>
        </p:txBody>
      </p:sp>
      <p:sp>
        <p:nvSpPr>
          <p:cNvPr id="196" name="Google Shape;196;p28"/>
          <p:cNvSpPr txBox="1">
            <a:spLocks noGrp="1"/>
          </p:cNvSpPr>
          <p:nvPr>
            <p:ph type="body" idx="1"/>
          </p:nvPr>
        </p:nvSpPr>
        <p:spPr>
          <a:xfrm>
            <a:off x="161350" y="1393800"/>
            <a:ext cx="3994800" cy="19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93333"/>
              <a:buNone/>
            </a:pPr>
            <a:r>
              <a:rPr lang="en" sz="1500" b="1" u="sng"/>
              <a:t>After our Data Analysis we propose:</a:t>
            </a:r>
            <a:endParaRPr sz="1500" b="1" u="sng"/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93333"/>
              <a:buNone/>
            </a:pPr>
            <a:endParaRPr sz="1500" u="sng"/>
          </a:p>
          <a:p>
            <a:pPr marL="342900" lvl="0" indent="-22733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7777"/>
              <a:buChar char="•"/>
            </a:pPr>
            <a:r>
              <a:rPr lang="en" b="1"/>
              <a:t>Distribution of funds based on the most sensitive socioeconomic factor. (Child mortality rate)</a:t>
            </a:r>
            <a:endParaRPr/>
          </a:p>
          <a:p>
            <a:pPr marL="3429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342900" lvl="0" indent="-22733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7777"/>
              <a:buChar char="•"/>
            </a:pPr>
            <a:r>
              <a:rPr lang="en" b="1"/>
              <a:t>Top 5 countries in child mortality rate.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342900" lvl="0" indent="-22733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7777"/>
              <a:buChar char="•"/>
            </a:pPr>
            <a:r>
              <a:rPr lang="en" b="1"/>
              <a:t>Fund Distribution in percentage for honest and subjective way.</a:t>
            </a:r>
            <a:endParaRPr/>
          </a:p>
        </p:txBody>
      </p:sp>
      <p:sp>
        <p:nvSpPr>
          <p:cNvPr id="197" name="Google Shape;197;p28"/>
          <p:cNvSpPr>
            <a:spLocks noGrp="1"/>
          </p:cNvSpPr>
          <p:nvPr>
            <p:ph type="sldNum" idx="12"/>
          </p:nvPr>
        </p:nvSpPr>
        <p:spPr>
          <a:xfrm>
            <a:off x="8816792" y="47406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98" name="Google Shape;198;p28"/>
          <p:cNvSpPr txBox="1"/>
          <p:nvPr/>
        </p:nvSpPr>
        <p:spPr>
          <a:xfrm>
            <a:off x="4740547" y="1024500"/>
            <a:ext cx="4038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Top 5 Countries in child mortality rate</a:t>
            </a:r>
            <a:endParaRPr sz="1100" b="1"/>
          </a:p>
        </p:txBody>
      </p:sp>
      <p:pic>
        <p:nvPicPr>
          <p:cNvPr id="199" name="Google Shape;19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25" y="4028306"/>
            <a:ext cx="1493475" cy="1061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0550" y="1445850"/>
            <a:ext cx="4038901" cy="183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9" descr="Thank you / Obrigada – LUCIANA PAQUET | Translator / Tradutor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18625" y="537254"/>
            <a:ext cx="6171117" cy="347900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9"/>
          <p:cNvSpPr>
            <a:spLocks noGrp="1"/>
          </p:cNvSpPr>
          <p:nvPr>
            <p:ph type="sldNum" idx="12"/>
          </p:nvPr>
        </p:nvSpPr>
        <p:spPr>
          <a:xfrm>
            <a:off x="8801848" y="47406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207" name="Google Shape;20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56" y="4016269"/>
            <a:ext cx="1493475" cy="1061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>
            <a:spLocks noGrp="1"/>
          </p:cNvSpPr>
          <p:nvPr>
            <p:ph type="sldNum" idx="12"/>
          </p:nvPr>
        </p:nvSpPr>
        <p:spPr>
          <a:xfrm>
            <a:off x="8824273" y="48095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7" name="Google Shape;77;p16"/>
          <p:cNvSpPr txBox="1"/>
          <p:nvPr/>
        </p:nvSpPr>
        <p:spPr>
          <a:xfrm>
            <a:off x="392269" y="1761281"/>
            <a:ext cx="3451800" cy="19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254000" marR="0" lvl="0" indent="-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ill Sans"/>
              <a:buAutoNum type="arabicPeriod"/>
            </a:pPr>
            <a:r>
              <a:rPr lang="en" sz="2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Who are we?</a:t>
            </a:r>
            <a:endParaRPr sz="11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4000" marR="0" lvl="0" indent="-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ill Sans"/>
              <a:buAutoNum type="arabicPeriod"/>
            </a:pPr>
            <a:r>
              <a:rPr lang="en" sz="2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Goal</a:t>
            </a:r>
            <a:endParaRPr sz="11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4000" marR="0" lvl="0" indent="-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ill Sans"/>
              <a:buAutoNum type="arabicPeriod"/>
            </a:pPr>
            <a:r>
              <a:rPr lang="en" sz="2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Analysis </a:t>
            </a:r>
            <a:endParaRPr sz="24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54000" marR="0" lvl="0" indent="-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ill Sans"/>
              <a:buAutoNum type="arabicPeriod"/>
            </a:pPr>
            <a:r>
              <a:rPr lang="en"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Solution</a:t>
            </a:r>
            <a:endParaRPr sz="11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4000" marR="0" lvl="0" indent="-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ill Sans"/>
              <a:buAutoNum type="arabicPeriod"/>
            </a:pPr>
            <a:r>
              <a:rPr lang="en"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Summarization</a:t>
            </a:r>
            <a:endParaRPr sz="24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5296067" y="192771"/>
            <a:ext cx="3371100" cy="850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Gill Sans"/>
              <a:buNone/>
            </a:pPr>
            <a:r>
              <a:rPr lang="en"/>
              <a:t>AGENDA</a:t>
            </a:r>
            <a:br>
              <a:rPr lang="en"/>
            </a:br>
            <a:r>
              <a:rPr lang="en"/>
              <a:t>TOPICS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75" y="4347475"/>
            <a:ext cx="1199525" cy="73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7153" y="1597250"/>
            <a:ext cx="3990145" cy="224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>
            <a:spLocks noGrp="1"/>
          </p:cNvSpPr>
          <p:nvPr>
            <p:ph type="sldNum" idx="12"/>
          </p:nvPr>
        </p:nvSpPr>
        <p:spPr>
          <a:xfrm>
            <a:off x="8809310" y="47406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0" y="-222919"/>
            <a:ext cx="9144002" cy="536641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1960790" y="552070"/>
            <a:ext cx="5797500" cy="8916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1. Who we are?</a:t>
            </a: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639872" y="2308550"/>
            <a:ext cx="4764600" cy="1415100"/>
          </a:xfrm>
          <a:prstGeom prst="rect">
            <a:avLst/>
          </a:prstGeom>
          <a:solidFill>
            <a:srgbClr val="F2F2F2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b="1"/>
              <a:t>DNL Consulting Co.</a:t>
            </a:r>
            <a:endParaRPr sz="15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500" b="1">
              <a:solidFill>
                <a:schemeClr val="dk1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" sz="1500">
                <a:solidFill>
                  <a:schemeClr val="dk1"/>
                </a:solidFill>
              </a:rPr>
              <a:t>Dimitrios Thymioudis, Data Scientist</a:t>
            </a:r>
            <a:endParaRPr sz="1500">
              <a:solidFill>
                <a:schemeClr val="dk1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" sz="1500">
                <a:solidFill>
                  <a:schemeClr val="dk1"/>
                </a:solidFill>
              </a:rPr>
              <a:t>Nikolaos Christoforou, Data Scientist</a:t>
            </a:r>
            <a:endParaRPr sz="1500">
              <a:solidFill>
                <a:schemeClr val="dk1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" sz="1500">
                <a:solidFill>
                  <a:schemeClr val="dk1"/>
                </a:solidFill>
              </a:rPr>
              <a:t>Leonidas Bourikas, Data Scientist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75" y="4084124"/>
            <a:ext cx="1417000" cy="100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1673352" y="723519"/>
            <a:ext cx="5797500" cy="8916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2. Goal</a:t>
            </a: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3603725" y="3561397"/>
            <a:ext cx="5235000" cy="15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en" b="1"/>
              <a:t>DNL Consulting Co.</a:t>
            </a:r>
            <a:endParaRPr b="1"/>
          </a:p>
          <a:p>
            <a:pPr marL="34290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350">
                <a:solidFill>
                  <a:srgbClr val="3C4043"/>
                </a:solidFill>
                <a:highlight>
                  <a:srgbClr val="FFFFFF"/>
                </a:highlight>
              </a:rPr>
              <a:t>Categorization of  the countries based on socio-economic and health factors to determine overall development of the countries.</a:t>
            </a:r>
            <a:endParaRPr sz="135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marL="34290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350">
                <a:solidFill>
                  <a:srgbClr val="3C4043"/>
                </a:solidFill>
                <a:highlight>
                  <a:srgbClr val="FFFFFF"/>
                </a:highlight>
              </a:rPr>
              <a:t>Suggestion of the countries which the company needs to focus on the most.</a:t>
            </a:r>
            <a:endParaRPr sz="2100"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604975" y="1876376"/>
            <a:ext cx="5298000" cy="15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en" b="1"/>
              <a:t>HELP INternational</a:t>
            </a:r>
            <a:endParaRPr b="1"/>
          </a:p>
          <a:p>
            <a:pPr marL="342900" marR="0" lvl="0" indent="-22563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3"/>
              <a:buChar char="•"/>
            </a:pPr>
            <a:r>
              <a:rPr lang="en" sz="1353"/>
              <a:t>NGO committed to fight poverty and provide the people of backward countries with basic amenities and relief.</a:t>
            </a:r>
            <a:endParaRPr sz="1353"/>
          </a:p>
          <a:p>
            <a:pPr marL="342900" marR="0" lvl="0" indent="-22563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3"/>
              <a:buChar char="•"/>
            </a:pPr>
            <a:r>
              <a:rPr lang="en" sz="1353"/>
              <a:t>Has raised 10 million through fundraising.</a:t>
            </a:r>
            <a:endParaRPr sz="1353"/>
          </a:p>
          <a:p>
            <a:pPr marL="342900" marR="0" lvl="0" indent="-22563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3"/>
              <a:buChar char="•"/>
            </a:pPr>
            <a:r>
              <a:rPr lang="en" sz="1353"/>
              <a:t>Need help to decide the distribution of the money.</a:t>
            </a:r>
            <a:endParaRPr sz="1353"/>
          </a:p>
        </p:txBody>
      </p:sp>
      <p:sp>
        <p:nvSpPr>
          <p:cNvPr id="97" name="Google Shape;97;p18"/>
          <p:cNvSpPr>
            <a:spLocks noGrp="1"/>
          </p:cNvSpPr>
          <p:nvPr>
            <p:ph type="sldNum" idx="12"/>
          </p:nvPr>
        </p:nvSpPr>
        <p:spPr>
          <a:xfrm>
            <a:off x="8786885" y="47406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1500" y="3610126"/>
            <a:ext cx="1493475" cy="113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00" y="4043100"/>
            <a:ext cx="1493475" cy="1061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1500" y="1876375"/>
            <a:ext cx="1493475" cy="122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1673352" y="723519"/>
            <a:ext cx="5797500" cy="8916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400">
                <a:solidFill>
                  <a:schemeClr val="dk1"/>
                </a:solidFill>
              </a:rPr>
              <a:t>3. Analysis (1/</a:t>
            </a:r>
            <a:r>
              <a:rPr lang="en" sz="2400"/>
              <a:t>4</a:t>
            </a:r>
            <a:r>
              <a:rPr lang="en" sz="2400">
                <a:solidFill>
                  <a:schemeClr val="dk1"/>
                </a:solidFill>
              </a:rPr>
              <a:t>) - Data Source</a:t>
            </a:r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2597306" y="3917344"/>
            <a:ext cx="5148000" cy="10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77777"/>
              <a:buNone/>
            </a:pPr>
            <a:r>
              <a:rPr lang="en" b="1"/>
              <a:t>DataSource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77777"/>
              <a:buNone/>
            </a:pPr>
            <a:r>
              <a:rPr lang="en"/>
              <a:t>Open data from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https://www.kaggle.com/datasets/rohan0301/unsupervised-learning-on-country-data</a:t>
            </a:r>
            <a:r>
              <a:rPr lang="en"/>
              <a:t> </a:t>
            </a:r>
            <a:endParaRPr/>
          </a:p>
        </p:txBody>
      </p:sp>
      <p:pic>
        <p:nvPicPr>
          <p:cNvPr id="107" name="Google Shape;107;p19" descr="10 Tips to Get Started with Kaggl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14019" y="4387298"/>
            <a:ext cx="1007805" cy="56638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>
            <a:spLocks noGrp="1"/>
          </p:cNvSpPr>
          <p:nvPr>
            <p:ph type="sldNum" idx="12"/>
          </p:nvPr>
        </p:nvSpPr>
        <p:spPr>
          <a:xfrm>
            <a:off x="8801848" y="47406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88" y="4035956"/>
            <a:ext cx="1493475" cy="106160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504925" y="1676525"/>
            <a:ext cx="8296800" cy="21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 lnSpcReduction="1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3449"/>
              <a:buNone/>
            </a:pPr>
            <a:r>
              <a:rPr lang="en" b="1"/>
              <a:t>Country Dataset (10 Features of 167 Countries)</a:t>
            </a:r>
            <a:endParaRPr sz="1353"/>
          </a:p>
          <a:p>
            <a:pPr marL="342900" marR="0" lvl="0" indent="-24459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353"/>
              <a:t>Name of the country. </a:t>
            </a:r>
            <a:endParaRPr sz="1353"/>
          </a:p>
          <a:p>
            <a:pPr marL="342900" marR="0" lvl="0" indent="-24459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353"/>
              <a:t>Death of children under 5 years of age per 1000 live births</a:t>
            </a:r>
            <a:endParaRPr sz="1353"/>
          </a:p>
          <a:p>
            <a:pPr marL="342900" marR="0" lvl="0" indent="-24459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353"/>
              <a:t>Exports of goods and services per capita.</a:t>
            </a:r>
            <a:endParaRPr sz="1353"/>
          </a:p>
          <a:p>
            <a:pPr marL="342900" marR="0" lvl="0" indent="-24459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353"/>
              <a:t>Total health spending per capita. </a:t>
            </a:r>
            <a:endParaRPr sz="1353"/>
          </a:p>
          <a:p>
            <a:pPr marL="342900" marR="0" lvl="0" indent="-24459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353"/>
              <a:t>Imports of goods and services per capita.</a:t>
            </a:r>
            <a:endParaRPr sz="1353"/>
          </a:p>
          <a:p>
            <a:pPr marL="342900" marR="0" lvl="0" indent="-24459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353"/>
              <a:t>Net income per person.</a:t>
            </a:r>
            <a:endParaRPr sz="1353"/>
          </a:p>
          <a:p>
            <a:pPr marL="342900" marR="0" lvl="0" indent="-24459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353"/>
              <a:t>The measurement of the annual growth rate of the Total GDP.</a:t>
            </a:r>
            <a:endParaRPr sz="1353"/>
          </a:p>
          <a:p>
            <a:pPr marL="342900" marR="0" lvl="0" indent="-24459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353"/>
              <a:t>The average number of years a new born child would live if the current mortality patterns are to remain the same.</a:t>
            </a:r>
            <a:endParaRPr sz="1353"/>
          </a:p>
          <a:p>
            <a:pPr marL="342900" marR="0" lvl="0" indent="-24459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353"/>
              <a:t>The number of children that would be born to each woman if the current age-fertility rates remain the same.</a:t>
            </a:r>
            <a:endParaRPr sz="1353"/>
          </a:p>
          <a:p>
            <a:pPr marL="342900" marR="0" lvl="0" indent="-24459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353"/>
              <a:t>The GDP per capita.</a:t>
            </a:r>
            <a:endParaRPr sz="1353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300250" y="107650"/>
            <a:ext cx="5390100" cy="5250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58333"/>
              <a:buNone/>
            </a:pPr>
            <a:r>
              <a:rPr lang="en" sz="2400">
                <a:solidFill>
                  <a:schemeClr val="dk1"/>
                </a:solidFill>
              </a:rPr>
              <a:t>3. Analysis (2/</a:t>
            </a:r>
            <a:r>
              <a:rPr lang="en" sz="2400"/>
              <a:t>4</a:t>
            </a:r>
            <a:r>
              <a:rPr lang="en" sz="2400">
                <a:solidFill>
                  <a:schemeClr val="dk1"/>
                </a:solidFill>
              </a:rPr>
              <a:t>) - </a:t>
            </a:r>
            <a:r>
              <a:rPr lang="en" sz="2400"/>
              <a:t>Feature Distributions</a:t>
            </a:r>
            <a:endParaRPr/>
          </a:p>
        </p:txBody>
      </p:sp>
      <p:sp>
        <p:nvSpPr>
          <p:cNvPr id="116" name="Google Shape;116;p20"/>
          <p:cNvSpPr>
            <a:spLocks noGrp="1"/>
          </p:cNvSpPr>
          <p:nvPr>
            <p:ph type="sldNum" idx="12"/>
          </p:nvPr>
        </p:nvSpPr>
        <p:spPr>
          <a:xfrm>
            <a:off x="8788798" y="47406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25" y="4240331"/>
            <a:ext cx="1095525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8828" y="702088"/>
            <a:ext cx="6536873" cy="2003587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>
            <a:spLocks noGrp="1"/>
          </p:cNvSpPr>
          <p:nvPr>
            <p:ph type="body" idx="1"/>
          </p:nvPr>
        </p:nvSpPr>
        <p:spPr>
          <a:xfrm>
            <a:off x="7255700" y="733075"/>
            <a:ext cx="1807200" cy="41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en" b="1" dirty="0"/>
              <a:t>Insights:</a:t>
            </a:r>
            <a:endParaRPr b="1" dirty="0"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dirty="0"/>
              <a:t>Skewed distributions</a:t>
            </a:r>
            <a:endParaRPr dirty="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1201" y="2775125"/>
            <a:ext cx="6432126" cy="2085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title"/>
          </p:nvPr>
        </p:nvSpPr>
        <p:spPr>
          <a:xfrm>
            <a:off x="227725" y="136900"/>
            <a:ext cx="7264500" cy="8916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2400">
                <a:solidFill>
                  <a:schemeClr val="dk1"/>
                </a:solidFill>
              </a:rPr>
              <a:t>3. Analysis (3/</a:t>
            </a:r>
            <a:r>
              <a:rPr lang="en" sz="2400"/>
              <a:t>4</a:t>
            </a:r>
            <a:r>
              <a:rPr lang="en" sz="2400">
                <a:solidFill>
                  <a:schemeClr val="dk1"/>
                </a:solidFill>
              </a:rPr>
              <a:t>) - </a:t>
            </a:r>
            <a:r>
              <a:rPr lang="en" sz="2400"/>
              <a:t>Top 5 Underdeveloped Countries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26" name="Google Shape;126;p21"/>
          <p:cNvSpPr>
            <a:spLocks noGrp="1"/>
          </p:cNvSpPr>
          <p:nvPr>
            <p:ph type="sldNum" idx="12"/>
          </p:nvPr>
        </p:nvSpPr>
        <p:spPr>
          <a:xfrm>
            <a:off x="8824273" y="47406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63" y="4172869"/>
            <a:ext cx="1493475" cy="84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725" y="1082212"/>
            <a:ext cx="3681299" cy="1860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7724" y="3054900"/>
            <a:ext cx="3681300" cy="1828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69450" y="1082212"/>
            <a:ext cx="3681299" cy="1918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69450" y="3054900"/>
            <a:ext cx="3600385" cy="182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>
            <a:spLocks noGrp="1"/>
          </p:cNvSpPr>
          <p:nvPr>
            <p:ph type="title"/>
          </p:nvPr>
        </p:nvSpPr>
        <p:spPr>
          <a:xfrm>
            <a:off x="227725" y="136900"/>
            <a:ext cx="6384600" cy="8916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00"/>
              <a:buNone/>
            </a:pPr>
            <a:r>
              <a:rPr lang="en" sz="2400">
                <a:solidFill>
                  <a:schemeClr val="dk1"/>
                </a:solidFill>
              </a:rPr>
              <a:t>3. Analysis (</a:t>
            </a:r>
            <a:r>
              <a:rPr lang="en" sz="2400"/>
              <a:t>4</a:t>
            </a:r>
            <a:r>
              <a:rPr lang="en" sz="2400">
                <a:solidFill>
                  <a:schemeClr val="dk1"/>
                </a:solidFill>
              </a:rPr>
              <a:t>/</a:t>
            </a:r>
            <a:r>
              <a:rPr lang="en" sz="2400"/>
              <a:t>4</a:t>
            </a:r>
            <a:r>
              <a:rPr lang="en" sz="2400">
                <a:solidFill>
                  <a:schemeClr val="dk1"/>
                </a:solidFill>
              </a:rPr>
              <a:t>) - </a:t>
            </a:r>
            <a:r>
              <a:rPr lang="en" sz="2400"/>
              <a:t>Top 5 Developed Countries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37" name="Google Shape;137;p22"/>
          <p:cNvSpPr>
            <a:spLocks noGrp="1"/>
          </p:cNvSpPr>
          <p:nvPr>
            <p:ph type="sldNum" idx="12"/>
          </p:nvPr>
        </p:nvSpPr>
        <p:spPr>
          <a:xfrm>
            <a:off x="8824273" y="47406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63" y="4172869"/>
            <a:ext cx="1493475" cy="84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100" y="1146475"/>
            <a:ext cx="3546025" cy="1733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2975" y="1146475"/>
            <a:ext cx="3546025" cy="1761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0100" y="2936800"/>
            <a:ext cx="3546024" cy="181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62974" y="2936800"/>
            <a:ext cx="3546025" cy="181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>
            <a:spLocks noGrp="1"/>
          </p:cNvSpPr>
          <p:nvPr>
            <p:ph type="title"/>
          </p:nvPr>
        </p:nvSpPr>
        <p:spPr>
          <a:xfrm>
            <a:off x="146775" y="163762"/>
            <a:ext cx="4376400" cy="4818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00"/>
              <a:buNone/>
            </a:pPr>
            <a:r>
              <a:rPr lang="en" sz="2400">
                <a:solidFill>
                  <a:schemeClr val="dk1"/>
                </a:solidFill>
              </a:rPr>
              <a:t>4. </a:t>
            </a:r>
            <a:r>
              <a:rPr lang="en" sz="2400"/>
              <a:t>Solution (1/4) 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48" name="Google Shape;148;p23"/>
          <p:cNvSpPr>
            <a:spLocks noGrp="1"/>
          </p:cNvSpPr>
          <p:nvPr>
            <p:ph type="sldNum" idx="12"/>
          </p:nvPr>
        </p:nvSpPr>
        <p:spPr>
          <a:xfrm>
            <a:off x="8824273" y="4740634"/>
            <a:ext cx="274200" cy="2742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01" y="4164101"/>
            <a:ext cx="1324000" cy="94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3"/>
          <p:cNvSpPr txBox="1">
            <a:spLocks noGrp="1"/>
          </p:cNvSpPr>
          <p:nvPr>
            <p:ph type="body" idx="1"/>
          </p:nvPr>
        </p:nvSpPr>
        <p:spPr>
          <a:xfrm>
            <a:off x="379225" y="1068950"/>
            <a:ext cx="5929200" cy="11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2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en" b="1"/>
              <a:t>Clusters for Countries</a:t>
            </a:r>
            <a:endParaRPr b="1"/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endParaRPr b="1"/>
          </a:p>
          <a:p>
            <a:pPr marL="342900" marR="0" lvl="0" indent="-25103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3"/>
              <a:buChar char="•"/>
            </a:pPr>
            <a:r>
              <a:rPr lang="en" sz="1353"/>
              <a:t>Two </a:t>
            </a:r>
            <a:r>
              <a:rPr lang="en" sz="1353" b="1"/>
              <a:t>ML models</a:t>
            </a:r>
            <a:r>
              <a:rPr lang="en" sz="1353"/>
              <a:t> to cluster the countries based on their characteristics</a:t>
            </a:r>
            <a:endParaRPr sz="1353"/>
          </a:p>
          <a:p>
            <a:pPr marL="685800" marR="0" lvl="1" indent="-25103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3"/>
              <a:buChar char="•"/>
            </a:pPr>
            <a:r>
              <a:rPr lang="en" sz="1353"/>
              <a:t>K-Means</a:t>
            </a:r>
            <a:endParaRPr sz="1353"/>
          </a:p>
          <a:p>
            <a:pPr marL="685800" marR="0" lvl="1" indent="-25103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3"/>
              <a:buChar char="•"/>
            </a:pPr>
            <a:r>
              <a:rPr lang="en" sz="1353"/>
              <a:t>Hierarchical Dimensional Trees  </a:t>
            </a:r>
            <a:endParaRPr sz="1353"/>
          </a:p>
        </p:txBody>
      </p:sp>
      <p:pic>
        <p:nvPicPr>
          <p:cNvPr id="151" name="Google Shape;151;p23"/>
          <p:cNvPicPr preferRelativeResize="0"/>
          <p:nvPr/>
        </p:nvPicPr>
        <p:blipFill rotWithShape="1">
          <a:blip r:embed="rId4">
            <a:alphaModFix/>
          </a:blip>
          <a:srcRect t="24225" r="56608" b="35692"/>
          <a:stretch/>
        </p:blipFill>
        <p:spPr>
          <a:xfrm>
            <a:off x="1384200" y="2932400"/>
            <a:ext cx="2268125" cy="104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3755" y="2696425"/>
            <a:ext cx="3567251" cy="15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660</Words>
  <Application>Microsoft Office PowerPoint</Application>
  <PresentationFormat>On-screen Show (16:9)</PresentationFormat>
  <Paragraphs>90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Gill Sans</vt:lpstr>
      <vt:lpstr>Simple Light</vt:lpstr>
      <vt:lpstr>PowerPoint Presentation</vt:lpstr>
      <vt:lpstr>AGENDA TOPICS</vt:lpstr>
      <vt:lpstr>1. Who we are?</vt:lpstr>
      <vt:lpstr>2. Goal</vt:lpstr>
      <vt:lpstr>3. Analysis (1/4) - Data Source</vt:lpstr>
      <vt:lpstr>3. Analysis (2/4) - Feature Distributions</vt:lpstr>
      <vt:lpstr>3. Analysis (3/4) - Top 5 Underdeveloped Countries</vt:lpstr>
      <vt:lpstr>3. Analysis (4/4) - Top 5 Developed Countries</vt:lpstr>
      <vt:lpstr>4. Solution (1/4) </vt:lpstr>
      <vt:lpstr>4. Solution (2/4) </vt:lpstr>
      <vt:lpstr>4. Solution (3/4) </vt:lpstr>
      <vt:lpstr>4. Solution (4/4)</vt:lpstr>
      <vt:lpstr>PowerPoint Presentation</vt:lpstr>
      <vt:lpstr>4. 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Nikolaos Christoforou</cp:lastModifiedBy>
  <cp:revision>1</cp:revision>
  <dcterms:modified xsi:type="dcterms:W3CDTF">2023-07-22T13:43:24Z</dcterms:modified>
</cp:coreProperties>
</file>